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6"/>
  </p:notesMasterIdLst>
  <p:handoutMasterIdLst>
    <p:handoutMasterId r:id="rId47"/>
  </p:handoutMasterIdLst>
  <p:sldIdLst>
    <p:sldId id="331" r:id="rId2"/>
    <p:sldId id="338" r:id="rId3"/>
    <p:sldId id="337" r:id="rId4"/>
    <p:sldId id="339" r:id="rId5"/>
    <p:sldId id="344" r:id="rId6"/>
    <p:sldId id="341" r:id="rId7"/>
    <p:sldId id="343"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372" r:id="rId24"/>
    <p:sldId id="365" r:id="rId25"/>
    <p:sldId id="404" r:id="rId26"/>
    <p:sldId id="375" r:id="rId27"/>
    <p:sldId id="395" r:id="rId28"/>
    <p:sldId id="401" r:id="rId29"/>
    <p:sldId id="367" r:id="rId30"/>
    <p:sldId id="369" r:id="rId31"/>
    <p:sldId id="382" r:id="rId32"/>
    <p:sldId id="406" r:id="rId33"/>
    <p:sldId id="392" r:id="rId34"/>
    <p:sldId id="394" r:id="rId35"/>
    <p:sldId id="414" r:id="rId36"/>
    <p:sldId id="405" r:id="rId37"/>
    <p:sldId id="415" r:id="rId38"/>
    <p:sldId id="409" r:id="rId39"/>
    <p:sldId id="411" r:id="rId40"/>
    <p:sldId id="412" r:id="rId41"/>
    <p:sldId id="388" r:id="rId42"/>
    <p:sldId id="389" r:id="rId43"/>
    <p:sldId id="390" r:id="rId44"/>
    <p:sldId id="330" r:id="rId45"/>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372"/>
            <p14:sldId id="365"/>
            <p14:sldId id="404"/>
            <p14:sldId id="375"/>
            <p14:sldId id="395"/>
            <p14:sldId id="401"/>
            <p14:sldId id="367"/>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411"/>
            <p14:sldId id="412"/>
            <p14:sldId id="388"/>
            <p14:sldId id="389"/>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1458"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for GP metamodeling,</a:t>
            </a:r>
            <a:r>
              <a:rPr lang="en-US" baseline="0" dirty="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 Basically the difference between 9 and 0.9% previously explained.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We derive the uncertainty associated with it through expert judgment</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43</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3.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5.png"/><Relationship Id="rId10" Type="http://schemas.openxmlformats.org/officeDocument/2006/relationships/image" Target="../media/image77.png"/><Relationship Id="rId4" Type="http://schemas.openxmlformats.org/officeDocument/2006/relationships/image" Target="../media/image54.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3.png"/><Relationship Id="rId21" Type="http://schemas.openxmlformats.org/officeDocument/2006/relationships/image" Target="../media/image99.png"/><Relationship Id="rId7" Type="http://schemas.openxmlformats.org/officeDocument/2006/relationships/image" Target="../media/image92.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5.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6.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36.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6.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8.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dirty="0"/>
            </a:br>
            <a:r>
              <a:rPr lang="en-US" dirty="0"/>
              <a:t>Global Sensitivity Analysis for Screening</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284734" y="5517232"/>
                <a:ext cx="1755279"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&lt;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284734" y="5517232"/>
                <a:ext cx="1755279" cy="1074268"/>
              </a:xfrm>
              <a:prstGeom prst="rect">
                <a:avLst/>
              </a:prstGeom>
              <a:blipFill>
                <a:blip r:embed="rId12"/>
                <a:stretch>
                  <a:fillRect r="-347"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err="1"/>
              <a:t>Comparison</a:t>
            </a:r>
            <a:r>
              <a:rPr lang="de-CH" dirty="0"/>
              <a:t> </a:t>
            </a:r>
            <a:r>
              <a:rPr lang="de-CH" dirty="0" err="1"/>
              <a:t>of</a:t>
            </a:r>
            <a:r>
              <a:rPr lang="de-CH" dirty="0"/>
              <a:t> </a:t>
            </a:r>
            <a:r>
              <a:rPr lang="de-CH" dirty="0" err="1"/>
              <a:t>Methods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a:latin typeface="+mn-lt"/>
                  </a:rPr>
                  <a:t>Selected Quantity of Interest: </a:t>
                </a:r>
                <a:r>
                  <a:rPr lang="en-US" sz="1900" b="1" dirty="0">
                    <a:latin typeface="+mn-lt"/>
                  </a:rPr>
                  <a:t>Time-Average Output</a:t>
                </a:r>
                <a:endParaRPr lang="en-US" sz="1900" kern="1000" spc="30" dirty="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a:latin typeface="+mn-lt"/>
                  </a:rPr>
                  <a:t>Boundary conditions</a:t>
                </a:r>
                <a:r>
                  <a:rPr lang="en-US" sz="1900" dirty="0">
                    <a:latin typeface="+mn-lt"/>
                  </a:rPr>
                  <a:t>, </a:t>
                </a:r>
                <a:r>
                  <a:rPr lang="en-US" sz="1900" b="1" dirty="0">
                    <a:latin typeface="+mn-lt"/>
                  </a:rPr>
                  <a:t>closure laws</a:t>
                </a:r>
                <a:r>
                  <a:rPr lang="en-US" sz="1900" dirty="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a:latin typeface="+mn-lt"/>
                  </a:rPr>
                  <a:t>are relatively influential (12 parameters) based on </a:t>
                </a:r>
                <a14:m>
                  <m:oMath xmlns:m="http://schemas.openxmlformats.org/officeDocument/2006/math">
                    <m:r>
                      <a:rPr lang="en-US" sz="1900" b="0" i="1" smtClean="0">
                        <a:latin typeface="Cambria Math"/>
                      </a:rPr>
                      <m:t>5%</m:t>
                    </m:r>
                  </m:oMath>
                </a14:m>
                <a:r>
                  <a:rPr lang="en-US" sz="1900" dirty="0">
                    <a:latin typeface="+mn-lt"/>
                  </a:rPr>
                  <a:t> total-effect indices cut-off</a:t>
                </a:r>
              </a:p>
              <a:p>
                <a:pPr marL="180975" indent="-180975">
                  <a:lnSpc>
                    <a:spcPct val="110000"/>
                  </a:lnSpc>
                  <a:spcBef>
                    <a:spcPts val="0"/>
                  </a:spcBef>
                  <a:buFont typeface="Arial" panose="020B0604020202020204" pitchFamily="34" charset="0"/>
                  <a:buChar char="•"/>
                </a:pPr>
                <a:endParaRPr lang="en-US" sz="19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BC033AF-3AD1-4D01-96F2-793E814E67C7}"/>
              </a:ext>
            </a:extLst>
          </p:cNvPr>
          <p:cNvSpPr txBox="1"/>
          <p:nvPr/>
        </p:nvSpPr>
        <p:spPr>
          <a:xfrm>
            <a:off x="267410" y="6108110"/>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256490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175230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225636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155225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205630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155225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155733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17" name="Rectangle 16">
            <a:extLst>
              <a:ext uri="{FF2B5EF4-FFF2-40B4-BE49-F238E27FC236}">
                <a16:creationId xmlns:a16="http://schemas.microsoft.com/office/drawing/2014/main" id="{DED3183F-8C06-4B75-AC86-F19B60E65C40}"/>
              </a:ext>
            </a:extLst>
          </p:cNvPr>
          <p:cNvSpPr/>
          <p:nvPr/>
        </p:nvSpPr>
        <p:spPr>
          <a:xfrm>
            <a:off x="684213" y="5572380"/>
            <a:ext cx="4175125" cy="1015663"/>
          </a:xfrm>
          <a:prstGeom prst="rect">
            <a:avLst/>
          </a:prstGeom>
        </p:spPr>
        <p:txBody>
          <a:bodyPr wrap="square">
            <a:spAutoFit/>
          </a:bodyPr>
          <a:lstStyle/>
          <a:p>
            <a:pPr>
              <a:spcBef>
                <a:spcPts val="600"/>
              </a:spcBef>
            </a:pPr>
            <a:r>
              <a:rPr lang="en-US" sz="2000" b="1" dirty="0">
                <a:solidFill>
                  <a:srgbClr val="505050"/>
                </a:solidFill>
                <a:latin typeface="+mn-lt"/>
              </a:rPr>
              <a:t>For these 12 influential parameters,</a:t>
            </a:r>
            <a:br>
              <a:rPr lang="en-US" sz="2000" b="1" dirty="0">
                <a:solidFill>
                  <a:srgbClr val="505050"/>
                </a:solidFill>
                <a:latin typeface="+mn-lt"/>
              </a:rPr>
            </a:br>
            <a:r>
              <a:rPr lang="en-US" sz="2000" b="1" dirty="0">
                <a:solidFill>
                  <a:srgbClr val="505050"/>
                </a:solidFill>
                <a:latin typeface="+mn-lt"/>
              </a:rPr>
              <a:t>investigate how parameters affect the output and by how much.</a:t>
            </a:r>
          </a:p>
        </p:txBody>
      </p:sp>
      <p:sp>
        <p:nvSpPr>
          <p:cNvPr id="18" name="TextBox 17">
            <a:extLst>
              <a:ext uri="{FF2B5EF4-FFF2-40B4-BE49-F238E27FC236}">
                <a16:creationId xmlns:a16="http://schemas.microsoft.com/office/drawing/2014/main" id="{5A3C1DAB-174C-41DF-BC89-5DF77B7432BF}"/>
              </a:ext>
            </a:extLst>
          </p:cNvPr>
          <p:cNvSpPr txBox="1"/>
          <p:nvPr/>
        </p:nvSpPr>
        <p:spPr>
          <a:xfrm>
            <a:off x="5003800" y="5589240"/>
            <a:ext cx="3816350" cy="977160"/>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Application of functional data analysis</a:t>
            </a:r>
            <a:br>
              <a:rPr lang="en-US" sz="1800" kern="1000" spc="30" dirty="0">
                <a:latin typeface="+mn-lt"/>
                <a:cs typeface="Franklin Gothic Book"/>
              </a:rPr>
            </a:br>
            <a:r>
              <a:rPr lang="en-US" sz="1800" kern="1000" spc="30" dirty="0">
                <a:latin typeface="+mn-lt"/>
                <a:cs typeface="Franklin Gothic Book"/>
              </a:rPr>
              <a:t>(FDA) techniques</a:t>
            </a: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Gaussian Process 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9" name="TextBox 38"/>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6" name="TextBox 25"/>
          <p:cNvSpPr txBox="1"/>
          <p:nvPr/>
        </p:nvSpPr>
        <p:spPr>
          <a:xfrm>
            <a:off x="261478" y="5517554"/>
            <a:ext cx="2798356" cy="791766"/>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180975" indent="-180975">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261479" y="4758270"/>
            <a:ext cx="237091" cy="65929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5" name="TextBox 34">
            <a:extLst>
              <a:ext uri="{FF2B5EF4-FFF2-40B4-BE49-F238E27FC236}">
                <a16:creationId xmlns:a16="http://schemas.microsoft.com/office/drawing/2014/main" id="{09A6759B-A6F2-41A1-95CC-33CC4DEE6309}"/>
              </a:ext>
            </a:extLst>
          </p:cNvPr>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GP RMSE</a:t>
            </a:r>
          </a:p>
        </p:txBody>
      </p:sp>
      <mc:AlternateContent xmlns:mc="http://schemas.openxmlformats.org/markup-compatibility/2006" xmlns:a14="http://schemas.microsoft.com/office/drawing/2010/main">
        <mc:Choice Requires="a14">
          <p:sp>
            <p:nvSpPr>
              <p:cNvPr id="21" name="TextBox 20"/>
              <p:cNvSpPr txBox="1"/>
              <p:nvPr/>
            </p:nvSpPr>
            <p:spPr>
              <a:xfrm>
                <a:off x="17908" y="5805264"/>
                <a:ext cx="1313732" cy="622690"/>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7908" y="5805264"/>
                <a:ext cx="1313732" cy="622690"/>
              </a:xfrm>
              <a:prstGeom prst="rect">
                <a:avLst/>
              </a:prstGeom>
              <a:blipFill>
                <a:blip r:embed="rId7"/>
                <a:stretch>
                  <a:fillRect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48017"/>
            <a:ext cx="8135937" cy="2553120"/>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59" name="Isosceles Triangle 58"/>
          <p:cNvSpPr/>
          <p:nvPr/>
        </p:nvSpPr>
        <p:spPr bwMode="auto">
          <a:xfrm flipH="1">
            <a:off x="10228464" y="4517146"/>
            <a:ext cx="6205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10228464" y="521787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a:t>Two Aspects of Bayesian Calibration:</a:t>
            </a:r>
            <a:br>
              <a:rPr lang="en-US" dirty="0"/>
            </a:br>
            <a:r>
              <a:rPr lang="en-US" dirty="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0" u="none" strike="noStrike" cap="none" normalizeH="0" baseline="0" smtClean="0">
                          <a:ln>
                            <a:noFill/>
                          </a:ln>
                          <a:solidFill>
                            <a:schemeClr val="tx1"/>
                          </a:solidFill>
                          <a:effectLst/>
                          <a:latin typeface="Cambria Math" panose="02040503050406030204" pitchFamily="18" charset="0"/>
                        </a:rPr>
                        <m:t>𝐟</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a:blip r:embed="rId2"/>
                <a:stretch>
                  <a:fillRect/>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7"/>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Formulation of Bayesian Calibration:</a:t>
            </a:r>
            <a:br>
              <a:rPr lang="en-US" dirty="0"/>
            </a:br>
            <a:r>
              <a:rPr lang="en-US" dirty="0"/>
              <a:t>True, Experimental, and Predicted Values</a:t>
            </a:r>
          </a:p>
        </p:txBody>
      </p:sp>
      <mc:AlternateContent xmlns:mc="http://schemas.openxmlformats.org/markup-compatibility/2006" xmlns:a14="http://schemas.microsoft.com/office/drawing/2010/main">
        <mc:Choice Requires="a14">
          <p:sp>
            <p:nvSpPr>
              <p:cNvPr id="4" name="TextBox 3"/>
              <p:cNvSpPr txBox="1"/>
              <p:nvPr/>
            </p:nvSpPr>
            <p:spPr>
              <a:xfrm>
                <a:off x="83627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36277" y="2655558"/>
                <a:ext cx="6419351" cy="457200"/>
              </a:xfrm>
              <a:prstGeom prst="rect">
                <a:avLst/>
              </a:prstGeom>
              <a:blipFill>
                <a:blip r:embed="rId2"/>
                <a:stretch>
                  <a:fillRect l="-1519"/>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2727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27274" y="5426562"/>
                <a:ext cx="5544926" cy="381422"/>
              </a:xfrm>
              <a:prstGeom prst="rect">
                <a:avLst/>
              </a:prstGeom>
              <a:blipFill>
                <a:blip r:embed="rId3"/>
                <a:stretch>
                  <a:fillRect l="-1870" b="-15873"/>
                </a:stretch>
              </a:blipFill>
            </p:spPr>
            <p:txBody>
              <a:bodyPr/>
              <a:lstStyle/>
              <a:p>
                <a:r>
                  <a:rPr lang="en-VI">
                    <a:noFill/>
                  </a:rPr>
                  <a:t> </a:t>
                </a:r>
              </a:p>
            </p:txBody>
          </p:sp>
        </mc:Fallback>
      </mc:AlternateContent>
      <p:sp>
        <p:nvSpPr>
          <p:cNvPr id="7" name="Rectangle 6"/>
          <p:cNvSpPr/>
          <p:nvPr/>
        </p:nvSpPr>
        <p:spPr>
          <a:xfrm>
            <a:off x="4584075" y="4865564"/>
            <a:ext cx="1103187" cy="338554"/>
          </a:xfrm>
          <a:prstGeom prst="rect">
            <a:avLst/>
          </a:prstGeom>
        </p:spPr>
        <p:txBody>
          <a:bodyPr wrap="none">
            <a:spAutoFit/>
          </a:bodyPr>
          <a:lstStyle/>
          <a:p>
            <a:r>
              <a:rPr lang="en-US" dirty="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xmlns:a14="http://schemas.microsoft.com/office/drawing/2010/main">
        <mc:Choice Requires="a14">
          <p:sp>
            <p:nvSpPr>
              <p:cNvPr id="8" name="Rectangle 7"/>
              <p:cNvSpPr/>
              <p:nvPr/>
            </p:nvSpPr>
            <p:spPr>
              <a:xfrm>
                <a:off x="683258" y="1556792"/>
                <a:ext cx="8209221"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Experimental data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a:latin typeface="+mn-lt"/>
                  </a:rPr>
                  <a:t>is a distorted observation of the true value</a:t>
                </a:r>
              </a:p>
            </p:txBody>
          </p:sp>
        </mc:Choice>
        <mc:Fallback xmlns="">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a:blip r:embed="rId4"/>
                <a:stretch>
                  <a:fillRect l="-668"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92261" y="4152379"/>
                <a:ext cx="7480139" cy="405624"/>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Model prediction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i="1" kern="1000" spc="30">
                            <a:latin typeface="Cambria Math"/>
                            <a:cs typeface="Franklin Gothic Book"/>
                          </a:rPr>
                          <m:t>𝑦</m:t>
                        </m:r>
                      </m:e>
                      <m:sup>
                        <m:r>
                          <m:rPr>
                            <m:sty m:val="p"/>
                          </m:rPr>
                          <a:rPr lang="en-US" sz="2000" kern="1000" spc="30">
                            <a:latin typeface="Cambria Math"/>
                            <a:cs typeface="Franklin Gothic Book"/>
                          </a:rPr>
                          <m:t>M</m:t>
                        </m:r>
                      </m:sup>
                    </m:sSup>
                  </m:oMath>
                </a14:m>
                <a:r>
                  <a:rPr lang="en-US" sz="2000" dirty="0">
                    <a:latin typeface="+mn-lt"/>
                  </a:rPr>
                  <a:t> is a imperfect prediction</a:t>
                </a:r>
                <a:r>
                  <a:rPr lang="en-US" sz="2000" b="1" dirty="0">
                    <a:latin typeface="+mn-lt"/>
                  </a:rPr>
                  <a:t> </a:t>
                </a:r>
                <a:r>
                  <a:rPr lang="en-US" sz="2000" dirty="0">
                    <a:latin typeface="+mn-lt"/>
                  </a:rPr>
                  <a:t>of the true value</a:t>
                </a:r>
              </a:p>
            </p:txBody>
          </p:sp>
        </mc:Choice>
        <mc:Fallback xmlns="">
          <p:sp>
            <p:nvSpPr>
              <p:cNvPr id="9" name="Rectangle 8"/>
              <p:cNvSpPr>
                <a:spLocks noRot="1" noChangeAspect="1" noMove="1" noResize="1" noEditPoints="1" noAdjustHandles="1" noChangeArrowheads="1" noChangeShapeType="1" noTextEdit="1"/>
              </p:cNvSpPr>
              <p:nvPr/>
            </p:nvSpPr>
            <p:spPr>
              <a:xfrm>
                <a:off x="692261" y="4152379"/>
                <a:ext cx="7480139" cy="405624"/>
              </a:xfrm>
              <a:prstGeom prst="rect">
                <a:avLst/>
              </a:prstGeom>
              <a:blipFill>
                <a:blip r:embed="rId5"/>
                <a:stretch>
                  <a:fillRect l="-733" t="-5970" b="-25373"/>
                </a:stretch>
              </a:blipFill>
            </p:spPr>
            <p:txBody>
              <a:bodyPr/>
              <a:lstStyle/>
              <a:p>
                <a:r>
                  <a:rPr lang="en-VI">
                    <a:noFill/>
                  </a:rPr>
                  <a:t> </a:t>
                </a:r>
              </a:p>
            </p:txBody>
          </p:sp>
        </mc:Fallback>
      </mc:AlternateContent>
      <p:cxnSp>
        <p:nvCxnSpPr>
          <p:cNvPr id="10" name="Straight Connector 9"/>
          <p:cNvCxnSpPr>
            <a:stCxn id="16" idx="2"/>
          </p:cNvCxnSpPr>
          <p:nvPr/>
        </p:nvCxnSpPr>
        <p:spPr bwMode="auto">
          <a:xfrm>
            <a:off x="481009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683568" y="3324182"/>
            <a:ext cx="2808312" cy="646331"/>
          </a:xfrm>
          <a:prstGeom prst="rect">
            <a:avLst/>
          </a:prstGeom>
        </p:spPr>
        <p:txBody>
          <a:bodyPr wrap="square">
            <a:spAutoFit/>
          </a:bodyPr>
          <a:lstStyle/>
          <a:p>
            <a:r>
              <a:rPr lang="en-US" sz="1800" dirty="0">
                <a:solidFill>
                  <a:srgbClr val="505050"/>
                </a:solidFill>
                <a:latin typeface="+mn-lt"/>
              </a:rPr>
              <a:t>Controlled variables </a:t>
            </a:r>
            <a:br>
              <a:rPr lang="en-US" sz="1800" dirty="0">
                <a:solidFill>
                  <a:srgbClr val="505050"/>
                </a:solidFill>
                <a:latin typeface="+mn-lt"/>
              </a:rPr>
            </a:br>
            <a:r>
              <a:rPr lang="en-US" sz="1800" dirty="0">
                <a:solidFill>
                  <a:srgbClr val="505050"/>
                </a:solidFill>
                <a:latin typeface="+mn-lt"/>
              </a:rPr>
              <a:t>(e.g., pressure, heat flux)</a:t>
            </a:r>
          </a:p>
        </p:txBody>
      </p:sp>
      <p:sp>
        <p:nvSpPr>
          <p:cNvPr id="12" name="Rectangle 11"/>
          <p:cNvSpPr/>
          <p:nvPr/>
        </p:nvSpPr>
        <p:spPr>
          <a:xfrm>
            <a:off x="1052301" y="2060848"/>
            <a:ext cx="2367571" cy="369332"/>
          </a:xfrm>
          <a:prstGeom prst="rect">
            <a:avLst/>
          </a:prstGeom>
        </p:spPr>
        <p:txBody>
          <a:bodyPr wrap="square">
            <a:spAutoFit/>
          </a:bodyPr>
          <a:lstStyle/>
          <a:p>
            <a:r>
              <a:rPr lang="en-US" sz="1800" dirty="0">
                <a:solidFill>
                  <a:srgbClr val="505050"/>
                </a:solidFill>
                <a:latin typeface="+mn-lt"/>
              </a:rPr>
              <a:t>multi-dimensional data</a:t>
            </a:r>
          </a:p>
        </p:txBody>
      </p:sp>
      <p:cxnSp>
        <p:nvCxnSpPr>
          <p:cNvPr id="15" name="Straight Connector 14"/>
          <p:cNvCxnSpPr/>
          <p:nvPr/>
        </p:nvCxnSpPr>
        <p:spPr bwMode="auto">
          <a:xfrm>
            <a:off x="157911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779912" y="2060848"/>
            <a:ext cx="2060372" cy="369332"/>
          </a:xfrm>
          <a:prstGeom prst="rect">
            <a:avLst/>
          </a:prstGeom>
        </p:spPr>
        <p:txBody>
          <a:bodyPr wrap="none">
            <a:spAutoFit/>
          </a:bodyPr>
          <a:lstStyle/>
          <a:p>
            <a:r>
              <a:rPr lang="en-US" sz="1800" dirty="0">
                <a:solidFill>
                  <a:srgbClr val="505050"/>
                </a:solidFill>
                <a:latin typeface="+mn-lt"/>
              </a:rPr>
              <a:t>measurement error,</a:t>
            </a:r>
            <a:endParaRPr lang="en-US" sz="1800" b="1" dirty="0">
              <a:solidFill>
                <a:srgbClr val="505050"/>
              </a:solidFill>
              <a:latin typeface="+mn-lt"/>
            </a:endParaRPr>
          </a:p>
        </p:txBody>
      </p:sp>
      <p:cxnSp>
        <p:nvCxnSpPr>
          <p:cNvPr id="18" name="Straight Connector 17"/>
          <p:cNvCxnSpPr/>
          <p:nvPr/>
        </p:nvCxnSpPr>
        <p:spPr bwMode="auto">
          <a:xfrm>
            <a:off x="291581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2020827" y="4850175"/>
            <a:ext cx="1777153" cy="369332"/>
          </a:xfrm>
          <a:prstGeom prst="rect">
            <a:avLst/>
          </a:prstGeom>
        </p:spPr>
        <p:txBody>
          <a:bodyPr wrap="none">
            <a:spAutoFit/>
          </a:bodyPr>
          <a:lstStyle/>
          <a:p>
            <a:r>
              <a:rPr lang="en-US" sz="1800" dirty="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xmlns:a14="http://schemas.microsoft.com/office/drawing/2010/main">
        <mc:Choice Requires="a14">
          <p:sp>
            <p:nvSpPr>
              <p:cNvPr id="20" name="Rectangle 19"/>
              <p:cNvSpPr/>
              <p:nvPr/>
            </p:nvSpPr>
            <p:spPr>
              <a:xfrm>
                <a:off x="6516216" y="5077633"/>
                <a:ext cx="2376264" cy="1015663"/>
              </a:xfrm>
              <a:prstGeom prst="rect">
                <a:avLst/>
              </a:prstGeom>
              <a:noFill/>
            </p:spPr>
            <p:txBody>
              <a:bodyPr wrap="square">
                <a:spAutoFit/>
              </a:bodyPr>
              <a:lstStyle/>
              <a:p>
                <a:r>
                  <a:rPr lang="en-US" sz="2000" dirty="0">
                    <a:latin typeface="+mn-lt"/>
                  </a:rPr>
                  <a:t>Given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a:latin typeface="+mn-lt"/>
                  </a:rPr>
                  <a:t>,</a:t>
                </a:r>
                <a:br>
                  <a:rPr lang="en-US" sz="2000" dirty="0">
                    <a:latin typeface="+mn-lt"/>
                  </a:rPr>
                </a:br>
                <a:r>
                  <a:rPr lang="en-US" sz="2000" dirty="0">
                    <a:latin typeface="+mn-lt"/>
                  </a:rPr>
                  <a:t>what is the range of consistent </a:t>
                </a:r>
                <a14:m>
                  <m:oMath xmlns:m="http://schemas.openxmlformats.org/officeDocument/2006/math">
                    <m:sSub>
                      <m:sSubPr>
                        <m:ctrlPr>
                          <a:rPr lang="en-US" sz="200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a:latin typeface="+mn-lt"/>
                  </a:rPr>
                  <a:t>?</a:t>
                </a:r>
              </a:p>
            </p:txBody>
          </p:sp>
        </mc:Choice>
        <mc:Fallback xmlns="">
          <p:sp>
            <p:nvSpPr>
              <p:cNvPr id="20" name="Rectangle 19"/>
              <p:cNvSpPr>
                <a:spLocks noRot="1" noChangeAspect="1" noMove="1" noResize="1" noEditPoints="1" noAdjustHandles="1" noChangeArrowheads="1" noChangeShapeType="1" noTextEdit="1"/>
              </p:cNvSpPr>
              <p:nvPr/>
            </p:nvSpPr>
            <p:spPr>
              <a:xfrm>
                <a:off x="6516216" y="5077633"/>
                <a:ext cx="2376264" cy="1015663"/>
              </a:xfrm>
              <a:prstGeom prst="rect">
                <a:avLst/>
              </a:prstGeom>
              <a:blipFill>
                <a:blip r:embed="rId6"/>
                <a:stretch>
                  <a:fillRect l="-2821" t="-3593" r="-256" b="-9581"/>
                </a:stretch>
              </a:blipFill>
            </p:spPr>
            <p:txBody>
              <a:bodyPr/>
              <a:lstStyle/>
              <a:p>
                <a:r>
                  <a:rPr lang="en-VI">
                    <a:noFill/>
                  </a:rPr>
                  <a:t> </a:t>
                </a:r>
              </a:p>
            </p:txBody>
          </p:sp>
        </mc:Fallback>
      </mc:AlternateContent>
      <p:cxnSp>
        <p:nvCxnSpPr>
          <p:cNvPr id="23" name="Straight Connector 22"/>
          <p:cNvCxnSpPr/>
          <p:nvPr/>
        </p:nvCxnSpPr>
        <p:spPr bwMode="auto">
          <a:xfrm>
            <a:off x="205105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513566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80355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843808" y="6114125"/>
            <a:ext cx="1919500" cy="369332"/>
          </a:xfrm>
          <a:prstGeom prst="rect">
            <a:avLst/>
          </a:prstGeom>
        </p:spPr>
        <p:txBody>
          <a:bodyPr wrap="none">
            <a:spAutoFit/>
          </a:bodyPr>
          <a:lstStyle/>
          <a:p>
            <a:r>
              <a:rPr lang="en-US" sz="1800" dirty="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Posterior Formulation:</a:t>
            </a:r>
            <a:br>
              <a:rPr lang="en-US" dirty="0">
                <a:solidFill>
                  <a:srgbClr val="505050"/>
                </a:solidFill>
              </a:rPr>
            </a:br>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11507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11507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4"/>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516217" y="1623599"/>
                <a:ext cx="2303934"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516217" y="1623599"/>
                <a:ext cx="2303934" cy="923330"/>
              </a:xfrm>
              <a:prstGeom prst="rect">
                <a:avLst/>
              </a:prstGeom>
              <a:blipFill>
                <a:blip r:embed="rId5"/>
                <a:stretch>
                  <a:fillRect l="-2381" t="-3289" b="-9211"/>
                </a:stretch>
              </a:blipFill>
            </p:spPr>
            <p:txBody>
              <a:bodyPr/>
              <a:lstStyle/>
              <a:p>
                <a:r>
                  <a:rPr lang="en-VI">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val="20000"/>
                        </a:ext>
                      </a:extLst>
                    </a:gridCol>
                    <a:gridCol w="4822565">
                      <a:extLst>
                        <a:ext uri="{9D8B030D-6E8A-4147-A177-3AD203B41FA5}">
                          <a16:colId xmlns:a16="http://schemas.microsoft.com/office/drawing/2014/main" val="20001"/>
                        </a:ext>
                      </a:extLst>
                    </a:gridCol>
                  </a:tblGrid>
                  <a:tr h="302260">
                    <a:tc>
                      <a:txBody>
                        <a:bodyPr/>
                        <a:lstStyle/>
                        <a:p>
                          <a:pPr algn="ctr"/>
                          <a:r>
                            <a:rPr lang="en-US" sz="1700" dirty="0">
                              <a:solidFill>
                                <a:schemeClr val="tx1"/>
                              </a:solidFill>
                              <a:latin typeface="+mn-lt"/>
                            </a:rPr>
                            <a:t>No</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a:solidFill>
                                <a:schemeClr val="tx1"/>
                              </a:solidFill>
                              <a:latin typeface="+mn-lt"/>
                            </a:rPr>
                            <a:t>Calibration</a:t>
                          </a:r>
                          <a:r>
                            <a:rPr lang="en-US" sz="1700" b="1" baseline="0" dirty="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4318">
                    <a:tc>
                      <a:txBody>
                        <a:bodyPr/>
                        <a:lstStyle/>
                        <a:p>
                          <a:pPr algn="ctr"/>
                          <a:r>
                            <a:rPr lang="en-US" sz="1700" dirty="0">
                              <a:solidFill>
                                <a:schemeClr val="tx1"/>
                              </a:solidFill>
                              <a:latin typeface="+mn-lt"/>
                            </a:rPr>
                            <a:t>1</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a:solidFill>
                                <a:schemeClr val="tx1"/>
                              </a:solidFill>
                              <a:latin typeface="+mn-lt"/>
                            </a:rPr>
                            <a:t>With</a:t>
                          </a:r>
                          <a:r>
                            <a:rPr lang="en-US" sz="1700" baseline="0" dirty="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all types of data</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34318">
                    <a:tc>
                      <a:txBody>
                        <a:bodyPr/>
                        <a:lstStyle/>
                        <a:p>
                          <a:pPr algn="ctr"/>
                          <a:r>
                            <a:rPr lang="en-US" sz="1700" dirty="0">
                              <a:solidFill>
                                <a:schemeClr val="tx1"/>
                              </a:solidFill>
                              <a:latin typeface="+mn-lt"/>
                            </a:rPr>
                            <a:t>2</a:t>
                          </a: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a:t>
                          </a:r>
                          <a:r>
                            <a:rPr lang="en-US" sz="1700" b="1" baseline="0" dirty="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34318">
                    <a:tc>
                      <a:txBody>
                        <a:bodyPr/>
                        <a:lstStyle/>
                        <a:p>
                          <a:pPr algn="ctr"/>
                          <a:r>
                            <a:rPr lang="en-US" sz="1700" dirty="0">
                              <a:solidFill>
                                <a:schemeClr val="tx1"/>
                              </a:solidFill>
                              <a:latin typeface="+mn-lt"/>
                            </a:rPr>
                            <a:t>3</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4318">
                    <a:tc>
                      <a:txBody>
                        <a:bodyPr/>
                        <a:lstStyle/>
                        <a:p>
                          <a:pPr algn="ctr"/>
                          <a:r>
                            <a:rPr lang="en-US" sz="1700" dirty="0">
                              <a:solidFill>
                                <a:schemeClr val="tx1"/>
                              </a:solidFill>
                              <a:latin typeface="+mn-lt"/>
                            </a:rPr>
                            <a:t>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4318">
                    <a:tc>
                      <a:txBody>
                        <a:bodyPr/>
                        <a:lstStyle/>
                        <a:p>
                          <a:pPr algn="ctr"/>
                          <a:r>
                            <a:rPr lang="en-US" sz="1700" dirty="0">
                              <a:solidFill>
                                <a:schemeClr val="tx1"/>
                              </a:solidFill>
                              <a:latin typeface="+mn-lt"/>
                            </a:rPr>
                            <a:t>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a:solidFill>
                                <a:schemeClr val="tx1"/>
                              </a:solidFill>
                              <a:latin typeface="+mn-lt"/>
                            </a:rPr>
                            <a:t> </a:t>
                          </a:r>
                          <a:r>
                            <a:rPr lang="en-US" sz="1700" dirty="0">
                              <a:solidFill>
                                <a:schemeClr val="tx1"/>
                              </a:solidFill>
                              <a:latin typeface="+mn-lt"/>
                            </a:rPr>
                            <a:t>against</a:t>
                          </a:r>
                          <a:r>
                            <a:rPr lang="en-US" sz="1700" baseline="0" dirty="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4318">
                    <a:tc>
                      <a:txBody>
                        <a:bodyPr/>
                        <a:lstStyle/>
                        <a:p>
                          <a:pPr algn="ctr"/>
                          <a:r>
                            <a:rPr lang="en-US" sz="1700" dirty="0">
                              <a:solidFill>
                                <a:schemeClr val="tx1"/>
                              </a:solidFill>
                              <a:latin typeface="+mn-lt"/>
                            </a:rPr>
                            <a:t>6</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excluding</a:t>
                          </a:r>
                          <a:r>
                            <a:rPr lang="en-US" sz="1700" b="1" baseline="0" dirty="0">
                              <a:solidFill>
                                <a:schemeClr val="tx1"/>
                              </a:solidFill>
                              <a:latin typeface="+mn-lt"/>
                            </a:rPr>
                            <a:t> parameter </a:t>
                          </a:r>
                          <a:r>
                            <a:rPr lang="en-US" sz="1700" b="1" dirty="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6"/>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6"/>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a:latin typeface="+mn-lt"/>
              </a:rPr>
              <a:t>6 calibration schemes were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 of Bayesian Calibration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5E501-DEB3-4AC2-83F5-D871C807748F}"/>
              </a:ext>
            </a:extLst>
          </p:cNvPr>
          <p:cNvPicPr>
            <a:picLocks noChangeAspect="1"/>
          </p:cNvPicPr>
          <p:nvPr/>
        </p:nvPicPr>
        <p:blipFill>
          <a:blip r:embed="rId3"/>
          <a:stretch>
            <a:fillRect/>
          </a:stretch>
        </p:blipFill>
        <p:spPr>
          <a:xfrm>
            <a:off x="1062000" y="1645200"/>
            <a:ext cx="8046736" cy="4663449"/>
          </a:xfrm>
          <a:prstGeom prst="rect">
            <a:avLst/>
          </a:prstGeom>
        </p:spPr>
      </p:pic>
      <p:sp>
        <p:nvSpPr>
          <p:cNvPr id="3" name="Title 2"/>
          <p:cNvSpPr>
            <a:spLocks noGrp="1"/>
          </p:cNvSpPr>
          <p:nvPr>
            <p:ph type="title"/>
          </p:nvPr>
        </p:nvSpPr>
        <p:spPr/>
        <p:txBody>
          <a:bodyPr/>
          <a:lstStyle/>
          <a:p>
            <a:r>
              <a:rPr lang="en-US" dirty="0"/>
              <a:t>Constraining the Prior Uncertainty Range of </a:t>
            </a:r>
            <a:br>
              <a:rPr lang="en-US" dirty="0"/>
            </a:br>
            <a:r>
              <a:rPr lang="en-US" dirty="0"/>
              <a:t>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5940152" y="2725125"/>
            <a:ext cx="3168923"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 univariate marginal PDFs</a:t>
            </a:r>
          </a:p>
          <a:p>
            <a:pPr marL="342900" indent="-342900">
              <a:buFont typeface="Arial" panose="020B0604020202020204" pitchFamily="34" charset="0"/>
              <a:buChar char="•"/>
            </a:pPr>
            <a:r>
              <a:rPr lang="en-US" sz="2000" b="1" dirty="0">
                <a:latin typeface="+mn-lt"/>
              </a:rPr>
              <a:t>Off-diagonal panels:</a:t>
            </a:r>
            <a:r>
              <a:rPr lang="en-US" sz="2000" dirty="0">
                <a:latin typeface="+mn-lt"/>
              </a:rPr>
              <a:t> pairwise correlation plots</a:t>
            </a:r>
          </a:p>
        </p:txBody>
      </p:sp>
      <p:sp>
        <p:nvSpPr>
          <p:cNvPr id="49" name="TextBox 48">
            <a:extLst>
              <a:ext uri="{FF2B5EF4-FFF2-40B4-BE49-F238E27FC236}">
                <a16:creationId xmlns:a16="http://schemas.microsoft.com/office/drawing/2014/main" id="{D3EA1286-C620-4BF1-A6D3-C8B915967608}"/>
              </a:ext>
            </a:extLst>
          </p:cNvPr>
          <p:cNvSpPr txBox="1"/>
          <p:nvPr/>
        </p:nvSpPr>
        <p:spPr>
          <a:xfrm>
            <a:off x="3851921" y="1791607"/>
            <a:ext cx="5211650" cy="463015"/>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Prior uncertainty of the model parameter</a:t>
            </a:r>
          </a:p>
        </p:txBody>
      </p:sp>
    </p:spTree>
    <p:extLst>
      <p:ext uri="{BB962C8B-B14F-4D97-AF65-F5344CB8AC3E}">
        <p14:creationId xmlns:p14="http://schemas.microsoft.com/office/powerpoint/2010/main" val="42111961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pressure drop data to constrain the prior parameters range</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37883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inverted annular</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flow regime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(influential w.r.t to </a:t>
                </a:r>
                <a14:m>
                  <m:oMath xmlns:m="http://schemas.openxmlformats.org/officeDocument/2006/math">
                    <m:r>
                      <m:rPr>
                        <m:sty m:val="p"/>
                      </m:rPr>
                      <a:rPr lang="en-US" sz="1900" b="0" i="0" kern="1000" spc="30" smtClean="0">
                        <a:solidFill>
                          <a:srgbClr val="505050"/>
                        </a:solidFill>
                        <a:latin typeface="Cambria Math" panose="02040503050406030204" pitchFamily="18" charset="0"/>
                        <a:cs typeface="Franklin Gothic Book"/>
                      </a:rPr>
                      <m:t>Δ</m:t>
                    </m:r>
                    <m:r>
                      <a:rPr lang="en-US" sz="1900" b="0" i="1" kern="1000" spc="30" smtClean="0">
                        <a:solidFill>
                          <a:srgbClr val="505050"/>
                        </a:solidFill>
                        <a:latin typeface="Cambria Math" panose="02040503050406030204" pitchFamily="18" charset="0"/>
                        <a:cs typeface="Franklin Gothic Book"/>
                      </a:rPr>
                      <m:t>𝑃</m:t>
                    </m:r>
                    <m:r>
                      <a:rPr lang="en-US" sz="1900" b="0" i="1" kern="1000" spc="30" smtClean="0">
                        <a:solidFill>
                          <a:srgbClr val="505050"/>
                        </a:solidFill>
                        <a:latin typeface="Cambria Math" panose="02040503050406030204" pitchFamily="18" charset="0"/>
                        <a:cs typeface="Franklin Gothic Book"/>
                      </a:rPr>
                      <m:t> </m:t>
                    </m:r>
                  </m:oMath>
                </a14:m>
                <a:r>
                  <a:rPr lang="en-US" sz="1900" kern="1000" spc="30" dirty="0">
                    <a:solidFill>
                      <a:srgbClr val="505050"/>
                    </a:solidFill>
                    <a:latin typeface="+mn-lt"/>
                    <a:cs typeface="Franklin Gothic Book"/>
                  </a:rPr>
                  <a:t>data)</a:t>
                </a:r>
              </a:p>
            </p:txBody>
          </p:sp>
        </mc:Choice>
        <mc:Fallback xmlns="">
          <p:sp>
            <p:nvSpPr>
              <p:cNvPr id="46" name="Rectangle 45">
                <a:extLst>
                  <a:ext uri="{FF2B5EF4-FFF2-40B4-BE49-F238E27FC236}">
                    <a16:creationId xmlns:a16="http://schemas.microsoft.com/office/drawing/2014/main" id="{EBC5EC2A-6036-470F-A8F9-0CDA42178EF3}"/>
                  </a:ext>
                </a:extLst>
              </p:cNvPr>
              <p:cNvSpPr>
                <a:spLocks noRot="1" noChangeAspect="1" noMove="1" noResize="1" noEditPoints="1" noAdjustHandles="1" noChangeArrowheads="1" noChangeShapeType="1" noTextEdit="1"/>
              </p:cNvSpPr>
              <p:nvPr/>
            </p:nvSpPr>
            <p:spPr>
              <a:xfrm>
                <a:off x="6080926" y="2893957"/>
                <a:ext cx="3027578" cy="1378839"/>
              </a:xfrm>
              <a:prstGeom prst="rect">
                <a:avLst/>
              </a:prstGeom>
              <a:blipFill>
                <a:blip r:embed="rId4"/>
                <a:stretch>
                  <a:fillRect l="-2016" t="-1327" r="-1613" b="-5752"/>
                </a:stretch>
              </a:blipFill>
            </p:spPr>
            <p:txBody>
              <a:bodyPr/>
              <a:lstStyle/>
              <a:p>
                <a:r>
                  <a:rPr lang="en-VI">
                    <a:noFill/>
                  </a:rPr>
                  <a:t> </a:t>
                </a:r>
              </a:p>
            </p:txBody>
          </p:sp>
        </mc:Fallback>
      </mc:AlternateContent>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F714351-48EC-4C3F-A0F2-E19788F2393A}"/>
                  </a:ext>
                </a:extLst>
              </p:cNvPr>
              <p:cNvSpPr txBox="1"/>
              <p:nvPr/>
            </p:nvSpPr>
            <p:spPr>
              <a:xfrm>
                <a:off x="3851921" y="1791607"/>
                <a:ext cx="5211650"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pressure drop data only</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a:latin typeface="Cambria Math" panose="02040503050406030204" pitchFamily="18" charset="0"/>
                        <a:cs typeface="Franklin Gothic Book"/>
                      </a:rPr>
                      <m:t>≈</m:t>
                    </m:r>
                    <m:r>
                      <a:rPr lang="en-US" sz="2100" b="1" i="1" kern="1000" spc="30">
                        <a:latin typeface="Cambria Math" panose="02040503050406030204" pitchFamily="18" charset="0"/>
                        <a:cs typeface="Franklin Gothic Book"/>
                      </a:rPr>
                      <m:t>𝟏</m:t>
                    </m:r>
                    <m:sSup>
                      <m:sSupPr>
                        <m:ctrlPr>
                          <a:rPr lang="en-US" sz="2100" b="1" i="1" kern="1000" spc="30">
                            <a:latin typeface="Cambria Math" panose="02040503050406030204" pitchFamily="18" charset="0"/>
                            <a:cs typeface="Franklin Gothic Book"/>
                          </a:rPr>
                        </m:ctrlPr>
                      </m:sSupPr>
                      <m:e>
                        <m:r>
                          <a:rPr lang="en-US" sz="2100" b="1" i="1" kern="1000" spc="30">
                            <a:latin typeface="Cambria Math" panose="02040503050406030204" pitchFamily="18" charset="0"/>
                            <a:cs typeface="Franklin Gothic Book"/>
                          </a:rPr>
                          <m:t>𝟎</m:t>
                        </m:r>
                      </m:e>
                      <m:sup>
                        <m:r>
                          <a:rPr lang="en-US" sz="2100" b="1" i="1" kern="1000" spc="30">
                            <a:latin typeface="Cambria Math" panose="02040503050406030204" pitchFamily="18" charset="0"/>
                            <a:cs typeface="Franklin Gothic Book"/>
                          </a:rPr>
                          <m:t>𝟔</m:t>
                        </m:r>
                      </m:sup>
                    </m:sSup>
                    <m:r>
                      <a:rPr lang="en-US" sz="2100" b="1" i="1" kern="1000" spc="3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54" name="TextBox 53">
                <a:extLst>
                  <a:ext uri="{FF2B5EF4-FFF2-40B4-BE49-F238E27FC236}">
                    <a16:creationId xmlns:a16="http://schemas.microsoft.com/office/drawing/2014/main" id="{1F714351-48EC-4C3F-A0F2-E19788F2393A}"/>
                  </a:ext>
                </a:extLst>
              </p:cNvPr>
              <p:cNvSpPr txBox="1">
                <a:spLocks noRot="1" noChangeAspect="1" noMove="1" noResize="1" noEditPoints="1" noAdjustHandles="1" noChangeArrowheads="1" noChangeShapeType="1" noTextEdit="1"/>
              </p:cNvSpPr>
              <p:nvPr/>
            </p:nvSpPr>
            <p:spPr>
              <a:xfrm>
                <a:off x="3851921" y="1791607"/>
                <a:ext cx="5211650" cy="739427"/>
              </a:xfrm>
              <a:prstGeom prst="rect">
                <a:avLst/>
              </a:prstGeom>
              <a:blipFill>
                <a:blip r:embed="rId5"/>
                <a:stretch>
                  <a:fillRect l="-7251" t="-8264" r="-3158" b="-18182"/>
                </a:stretch>
              </a:blipFill>
            </p:spPr>
            <p:txBody>
              <a:bodyPr/>
              <a:lstStyle/>
              <a:p>
                <a:r>
                  <a:rPr lang="en-VI">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29" name="TextBox 28"/>
              <p:cNvSpPr txBox="1"/>
              <p:nvPr/>
            </p:nvSpPr>
            <p:spPr>
              <a:xfrm>
                <a:off x="4552083" y="1791607"/>
                <a:ext cx="4511487"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all types of data</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smtClean="0">
                        <a:latin typeface="Cambria Math" panose="02040503050406030204" pitchFamily="18" charset="0"/>
                        <a:cs typeface="Franklin Gothic Book"/>
                      </a:rPr>
                      <m:t>≈</m:t>
                    </m:r>
                    <m:r>
                      <a:rPr lang="en-US" sz="2100" b="1" i="1" kern="1000" spc="30" smtClean="0">
                        <a:latin typeface="Cambria Math" panose="02040503050406030204" pitchFamily="18" charset="0"/>
                        <a:cs typeface="Franklin Gothic Book"/>
                      </a:rPr>
                      <m:t>𝟏</m:t>
                    </m:r>
                    <m:sSup>
                      <m:sSupPr>
                        <m:ctrlPr>
                          <a:rPr lang="en-US" sz="2100" b="1" i="1" kern="1000" spc="30" smtClean="0">
                            <a:latin typeface="Cambria Math" panose="02040503050406030204" pitchFamily="18" charset="0"/>
                            <a:cs typeface="Franklin Gothic Book"/>
                          </a:rPr>
                        </m:ctrlPr>
                      </m:sSupPr>
                      <m:e>
                        <m:r>
                          <a:rPr lang="en-US" sz="2100" b="1" i="1" kern="1000" spc="30" smtClean="0">
                            <a:latin typeface="Cambria Math" panose="02040503050406030204" pitchFamily="18" charset="0"/>
                            <a:cs typeface="Franklin Gothic Book"/>
                          </a:rPr>
                          <m:t>𝟎</m:t>
                        </m:r>
                      </m:e>
                      <m:sup>
                        <m:r>
                          <a:rPr lang="en-US" sz="2100" b="1" i="1" kern="1000" spc="30" smtClean="0">
                            <a:latin typeface="Cambria Math" panose="02040503050406030204" pitchFamily="18" charset="0"/>
                            <a:cs typeface="Franklin Gothic Book"/>
                          </a:rPr>
                          <m:t>𝟔</m:t>
                        </m:r>
                      </m:sup>
                    </m:sSup>
                    <m:r>
                      <a:rPr lang="en-US" sz="2100" b="1" i="1" kern="1000" spc="30" smtClean="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4552083" y="1791607"/>
                <a:ext cx="4511487" cy="739427"/>
              </a:xfrm>
              <a:prstGeom prst="rect">
                <a:avLst/>
              </a:prstGeom>
              <a:blipFill>
                <a:blip r:embed="rId4"/>
                <a:stretch>
                  <a:fillRect l="-4324" t="-8264" r="-3649" b="-18182"/>
                </a:stretch>
              </a:blipFill>
            </p:spPr>
            <p:txBody>
              <a:bodyPr/>
              <a:lstStyle/>
              <a:p>
                <a:r>
                  <a:rPr lang="en-VI">
                    <a:noFill/>
                  </a:rPr>
                  <a:t> </a:t>
                </a:r>
              </a:p>
            </p:txBody>
          </p:sp>
        </mc:Fallback>
      </mc:AlternateContent>
      <p:sp>
        <p:nvSpPr>
          <p:cNvPr id="32" name="Rectangle 31">
            <a:extLst>
              <a:ext uri="{FF2B5EF4-FFF2-40B4-BE49-F238E27FC236}">
                <a16:creationId xmlns:a16="http://schemas.microsoft.com/office/drawing/2014/main" id="{639DDDD3-3C42-4F4C-BBE5-FA5316732A98}"/>
              </a:ext>
            </a:extLst>
          </p:cNvPr>
          <p:cNvSpPr/>
          <p:nvPr/>
        </p:nvSpPr>
        <p:spPr>
          <a:xfrm>
            <a:off x="5031038" y="2515804"/>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34930" y="27990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637122" y="298835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p:cNvCxnSpPr>
          <p:nvPr/>
        </p:nvCxnSpPr>
        <p:spPr bwMode="auto">
          <a:xfrm rot="5400000" flipH="1" flipV="1">
            <a:off x="4598321" y="2872822"/>
            <a:ext cx="381892" cy="18018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269943" y="3429000"/>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for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601719" y="4164586"/>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1772816"/>
            <a:ext cx="2952329"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Results: 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uncertainties are narrower</a:t>
            </a:r>
          </a:p>
        </p:txBody>
      </p:sp>
      <p:sp>
        <p:nvSpPr>
          <p:cNvPr id="7" name="TextBox 6"/>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29" name="Picture 28">
            <a:extLst>
              <a:ext uri="{FF2B5EF4-FFF2-40B4-BE49-F238E27FC236}">
                <a16:creationId xmlns:a16="http://schemas.microsoft.com/office/drawing/2014/main" id="{F41FEB60-B50E-4E1B-A26D-1BC72E663D57}"/>
              </a:ext>
            </a:extLst>
          </p:cNvPr>
          <p:cNvPicPr>
            <a:picLocks noChangeAspect="1"/>
          </p:cNvPicPr>
          <p:nvPr/>
        </p:nvPicPr>
        <p:blipFill rotWithShape="1">
          <a:blip r:embed="rId3"/>
          <a:srcRect l="8809" t="18738" b="7396"/>
          <a:stretch/>
        </p:blipFill>
        <p:spPr>
          <a:xfrm>
            <a:off x="1222568" y="1556792"/>
            <a:ext cx="1909272" cy="2195158"/>
          </a:xfrm>
          <a:prstGeom prst="rect">
            <a:avLst/>
          </a:prstGeom>
        </p:spPr>
      </p:pic>
      <p:sp>
        <p:nvSpPr>
          <p:cNvPr id="41" name="TextBox 40">
            <a:extLst>
              <a:ext uri="{FF2B5EF4-FFF2-40B4-BE49-F238E27FC236}">
                <a16:creationId xmlns:a16="http://schemas.microsoft.com/office/drawing/2014/main" id="{9FDC00DA-A0BE-421B-846D-70E7B0D7B47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173189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499320" y="4179371"/>
            <a:ext cx="8644679" cy="2195158"/>
          </a:xfrm>
          <a:prstGeom prst="rect">
            <a:avLst/>
          </a:prstGeom>
        </p:spPr>
      </p:pic>
      <p:sp>
        <p:nvSpPr>
          <p:cNvPr id="3" name="Title 2"/>
          <p:cNvSpPr>
            <a:spLocks noGrp="1"/>
          </p:cNvSpPr>
          <p:nvPr>
            <p:ph type="title"/>
          </p:nvPr>
        </p:nvSpPr>
        <p:spPr/>
        <p:txBody>
          <a:bodyPr/>
          <a:lstStyle/>
          <a:p>
            <a:r>
              <a:rPr lang="en-US" dirty="0"/>
              <a:t>Posterior prediction uncertainties are narrower,</a:t>
            </a:r>
            <a:br>
              <a:rPr lang="en-US" dirty="0"/>
            </a:br>
            <a:r>
              <a:rPr lang="en-US" dirty="0"/>
              <a:t>insignificant effects of experimental conditions</a:t>
            </a:r>
          </a:p>
        </p:txBody>
      </p:sp>
      <p:sp>
        <p:nvSpPr>
          <p:cNvPr id="7" name="TextBox 6"/>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41" name="TextBox 40">
            <a:extLst>
              <a:ext uri="{FF2B5EF4-FFF2-40B4-BE49-F238E27FC236}">
                <a16:creationId xmlns:a16="http://schemas.microsoft.com/office/drawing/2014/main" id="{9FDC00DA-A0BE-421B-846D-70E7B0D7B479}"/>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15" name="TextBox 14">
            <a:extLst>
              <a:ext uri="{FF2B5EF4-FFF2-40B4-BE49-F238E27FC236}">
                <a16:creationId xmlns:a16="http://schemas.microsoft.com/office/drawing/2014/main" id="{A066BCF3-2FDB-40CF-A10A-A46408F0C40C}"/>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16" name="Picture 15">
            <a:extLst>
              <a:ext uri="{FF2B5EF4-FFF2-40B4-BE49-F238E27FC236}">
                <a16:creationId xmlns:a16="http://schemas.microsoft.com/office/drawing/2014/main" id="{F6122654-8538-4103-8E30-53937D146A06}"/>
              </a:ext>
            </a:extLst>
          </p:cNvPr>
          <p:cNvPicPr>
            <a:picLocks noChangeAspect="1"/>
          </p:cNvPicPr>
          <p:nvPr/>
        </p:nvPicPr>
        <p:blipFill rotWithShape="1">
          <a:blip r:embed="rId4"/>
          <a:srcRect l="8809" t="18738" b="7396"/>
          <a:stretch/>
        </p:blipFill>
        <p:spPr>
          <a:xfrm>
            <a:off x="1222568" y="1556792"/>
            <a:ext cx="1909272" cy="2195158"/>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B9BB197-8FDC-4CB7-8F0F-EDE05EBEAA9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604302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highly correlated parameter and keeping it at its prior range give a compromise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sp>
        <p:nvSpPr>
          <p:cNvPr id="18" name="TextBox 17">
            <a:extLst>
              <a:ext uri="{FF2B5EF4-FFF2-40B4-BE49-F238E27FC236}">
                <a16:creationId xmlns:a16="http://schemas.microsoft.com/office/drawing/2014/main" id="{21D13EBF-786C-415F-9D2C-F9B970C560E4}"/>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19" name="TextBox 18">
            <a:extLst>
              <a:ext uri="{FF2B5EF4-FFF2-40B4-BE49-F238E27FC236}">
                <a16:creationId xmlns:a16="http://schemas.microsoft.com/office/drawing/2014/main" id="{BF908E2F-7288-4B0C-9ABC-393DF7A8AA3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5"/>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1648949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499321" y="4248124"/>
            <a:ext cx="8609754" cy="2160240"/>
          </a:xfrm>
          <a:prstGeom prst="rect">
            <a:avLst/>
          </a:prstGeom>
        </p:spPr>
      </p:pic>
      <p:sp>
        <p:nvSpPr>
          <p:cNvPr id="3" name="Title 2"/>
          <p:cNvSpPr>
            <a:spLocks noGrp="1"/>
          </p:cNvSpPr>
          <p:nvPr>
            <p:ph type="title"/>
          </p:nvPr>
        </p:nvSpPr>
        <p:spPr/>
        <p:txBody>
          <a:bodyPr/>
          <a:lstStyle/>
          <a:p>
            <a:r>
              <a:rPr lang="en-US" dirty="0"/>
              <a:t>Removing highly correlated parameter and keeping it at its prior range give a compromise</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3BF7AAC-0D42-47D7-A35B-BAC9D9E72AF7}"/>
              </a:ext>
            </a:extLst>
          </p:cNvPr>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6" name="TextBox 35">
            <a:extLst>
              <a:ext uri="{FF2B5EF4-FFF2-40B4-BE49-F238E27FC236}">
                <a16:creationId xmlns:a16="http://schemas.microsoft.com/office/drawing/2014/main" id="{3BE521BF-E622-40E0-A13E-F9CC3B337F0C}"/>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sp>
        <p:nvSpPr>
          <p:cNvPr id="31" name="TextBox 30">
            <a:extLst>
              <a:ext uri="{FF2B5EF4-FFF2-40B4-BE49-F238E27FC236}">
                <a16:creationId xmlns:a16="http://schemas.microsoft.com/office/drawing/2014/main" id="{4990B469-A39A-4E9A-B202-5DD582A079AF}"/>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8" name="TextBox 37">
            <a:extLst>
              <a:ext uri="{FF2B5EF4-FFF2-40B4-BE49-F238E27FC236}">
                <a16:creationId xmlns:a16="http://schemas.microsoft.com/office/drawing/2014/main" id="{D4029E90-D0B0-45B7-B554-F0A0536E2B6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230598193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solely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id="{6059AF91-BA73-40A4-98A9-4ACDFBFBECD8}"/>
              </a:ext>
            </a:extLst>
          </p:cNvPr>
          <p:cNvSpPr txBox="1">
            <a:spLocks noChangeArrowheads="1"/>
          </p:cNvSpPr>
          <p:nvPr/>
        </p:nvSpPr>
        <p:spPr>
          <a:xfrm>
            <a:off x="831703" y="4437112"/>
            <a:ext cx="7988448" cy="216053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err="1">
                <a:latin typeface="Consolas" panose="020B0609020204030204" pitchFamily="49" charset="0"/>
                <a:ea typeface="ヒラギノ角ゴ Pro W3"/>
                <a:cs typeface="ヒラギノ角ゴ Pro W3"/>
              </a:rPr>
              <a:t>fda</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conduct functional data analysis</a:t>
            </a:r>
          </a:p>
          <a:p>
            <a:pPr>
              <a:spcBef>
                <a:spcPts val="600"/>
              </a:spcBef>
            </a:pPr>
            <a:r>
              <a:rPr lang="en-US" sz="2000" dirty="0" err="1">
                <a:latin typeface="Consolas" panose="020B0609020204030204" pitchFamily="49" charset="0"/>
                <a:ea typeface="ヒラギノ角ゴ Pro W3"/>
                <a:cs typeface="ヒラギノ角ゴ Pro W3"/>
              </a:rPr>
              <a:t>DiceKriging</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train Gaussian process metamodel</a:t>
            </a:r>
          </a:p>
          <a:p>
            <a:pPr>
              <a:spcBef>
                <a:spcPts val="600"/>
              </a:spcBef>
            </a:pPr>
            <a:r>
              <a:rPr lang="en-US" sz="2000" dirty="0">
                <a:ea typeface="ヒラギノ角ゴ Pro W3"/>
                <a:cs typeface="ヒラギノ角ゴ Pro W3"/>
              </a:rPr>
              <a:t>Ensemble MCMC samplers</a:t>
            </a:r>
            <a:r>
              <a:rPr lang="en-US" sz="2000" dirty="0">
                <a:latin typeface="Consolas" panose="020B0609020204030204" pitchFamily="49" charset="0"/>
                <a:ea typeface="ヒラギノ角ゴ Pro W3"/>
                <a:cs typeface="ヒラギノ角ゴ Pro W3"/>
              </a:rPr>
              <a:t> (emcee</a:t>
            </a:r>
            <a:r>
              <a:rPr lang="en-US" sz="2000" dirty="0">
                <a:ea typeface="ヒラギノ角ゴ Pro W3"/>
                <a:cs typeface="ヒラギノ角ゴ Pro W3"/>
              </a:rPr>
              <a:t> &amp; </a:t>
            </a:r>
            <a:r>
              <a:rPr lang="en-US" sz="2000" dirty="0" err="1">
                <a:latin typeface="Consolas" panose="020B0609020204030204" pitchFamily="49" charset="0"/>
                <a:ea typeface="ヒラギノ角ゴ Pro W3"/>
                <a:cs typeface="ヒラギノ角ゴ Pro W3"/>
              </a:rPr>
              <a:t>rgw</a:t>
            </a:r>
            <a:r>
              <a:rPr lang="en-US" sz="2000" dirty="0">
                <a:latin typeface="Consolas" panose="020B0609020204030204" pitchFamily="49" charset="0"/>
                <a:ea typeface="ヒラギノ角ゴ Pro W3"/>
                <a:cs typeface="ヒラギノ角ゴ Pro W3"/>
              </a:rPr>
              <a:t>)</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Application of MCMC samplers to calibrate code model parameters</a:t>
            </a:r>
          </a:p>
        </p:txBody>
      </p:sp>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55679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9" name="TextBox 8"/>
          <p:cNvSpPr txBox="1"/>
          <p:nvPr/>
        </p:nvSpPr>
        <p:spPr>
          <a:xfrm>
            <a:off x="825028" y="407707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Applied Tools to a TRACE Model (demonstration of applicability):</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825028" y="1772816"/>
            <a:ext cx="8284045" cy="229273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SETF</a:t>
            </a:r>
          </a:p>
          <a:p>
            <a:pPr>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9C1E7-90BF-4F2E-B84C-9A903FD0DE4A}"/>
              </a:ext>
            </a:extLst>
          </p:cNvPr>
          <p:cNvSpPr>
            <a:spLocks noGrp="1"/>
          </p:cNvSpPr>
          <p:nvPr>
            <p:ph type="title"/>
          </p:nvPr>
        </p:nvSpPr>
        <p:spPr/>
        <p:txBody>
          <a:bodyPr/>
          <a:lstStyle/>
          <a:p>
            <a:r>
              <a:rPr lang="en-US" dirty="0"/>
              <a:t>Contributions</a:t>
            </a:r>
            <a:endParaRPr lang="en-VI" dirty="0"/>
          </a:p>
        </p:txBody>
      </p:sp>
      <p:sp>
        <p:nvSpPr>
          <p:cNvPr id="4" name="TextBox 3">
            <a:extLst>
              <a:ext uri="{FF2B5EF4-FFF2-40B4-BE49-F238E27FC236}">
                <a16:creationId xmlns:a16="http://schemas.microsoft.com/office/drawing/2014/main" id="{75370972-F7A6-4577-AAD5-2BD7A5DE9EF6}"/>
              </a:ext>
            </a:extLst>
          </p:cNvPr>
          <p:cNvSpPr txBox="1"/>
          <p:nvPr/>
        </p:nvSpPr>
        <p:spPr>
          <a:xfrm>
            <a:off x="941194" y="1594221"/>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5" name="Rectangle 3">
            <a:extLst>
              <a:ext uri="{FF2B5EF4-FFF2-40B4-BE49-F238E27FC236}">
                <a16:creationId xmlns:a16="http://schemas.microsoft.com/office/drawing/2014/main" id="{765ECC1A-DFBC-4241-A839-4AB17F3A41AD}"/>
              </a:ext>
            </a:extLst>
          </p:cNvPr>
          <p:cNvSpPr txBox="1">
            <a:spLocks noChangeArrowheads="1"/>
          </p:cNvSpPr>
          <p:nvPr/>
        </p:nvSpPr>
        <p:spPr>
          <a:xfrm>
            <a:off x="1043608" y="4149080"/>
            <a:ext cx="7776542" cy="6686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Two additional publications outside the scope the thesis are co-authored </a:t>
            </a:r>
            <a:br>
              <a:rPr lang="en-US" sz="2000" dirty="0">
                <a:ea typeface="ヒラギノ角ゴ Pro W3"/>
                <a:cs typeface="ヒラギノ角ゴ Pro W3"/>
              </a:rPr>
            </a:br>
            <a:r>
              <a:rPr lang="en-US" sz="2000" dirty="0">
                <a:ea typeface="ヒラギノ角ゴ Pro W3"/>
                <a:cs typeface="ヒラギノ角ゴ Pro W3"/>
              </a:rPr>
              <a:t>using the developed tools </a:t>
            </a:r>
          </a:p>
        </p:txBody>
      </p:sp>
      <p:sp>
        <p:nvSpPr>
          <p:cNvPr id="6" name="Rectangle 3">
            <a:extLst>
              <a:ext uri="{FF2B5EF4-FFF2-40B4-BE49-F238E27FC236}">
                <a16:creationId xmlns:a16="http://schemas.microsoft.com/office/drawing/2014/main" id="{CB9F0DE2-9B15-4FB5-ACD9-C7941BC88F5A}"/>
              </a:ext>
            </a:extLst>
          </p:cNvPr>
          <p:cNvSpPr txBox="1">
            <a:spLocks noChangeArrowheads="1"/>
          </p:cNvSpPr>
          <p:nvPr/>
        </p:nvSpPr>
        <p:spPr>
          <a:xfrm>
            <a:off x="825028" y="2000363"/>
            <a:ext cx="8284045" cy="186068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br>
              <a:rPr lang="en-US" sz="2000" dirty="0">
                <a:ea typeface="ヒラギノ角ゴ Pro W3"/>
                <a:cs typeface="ヒラギノ角ゴ Pro W3"/>
              </a:rPr>
            </a:br>
            <a:r>
              <a:rPr lang="en-US" sz="2000" dirty="0">
                <a:ea typeface="ヒラギノ角ゴ Pro W3"/>
                <a:cs typeface="ヒラギノ角ゴ Pro W3"/>
              </a:rPr>
              <a:t>and 1 PSI technical report</a:t>
            </a:r>
          </a:p>
        </p:txBody>
      </p:sp>
    </p:spTree>
    <p:extLst>
      <p:ext uri="{BB962C8B-B14F-4D97-AF65-F5344CB8AC3E}">
        <p14:creationId xmlns:p14="http://schemas.microsoft.com/office/powerpoint/2010/main" val="16775907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a:t>Future Work</a:t>
            </a:r>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PCA performed worse</a:t>
            </a:r>
            <a:br>
              <a:rPr lang="en-US" sz="2000" dirty="0">
                <a:ea typeface="ヒラギノ角ゴ Pro W3"/>
                <a:cs typeface="ヒラギノ角ゴ Pro W3"/>
              </a:rPr>
            </a:br>
            <a:r>
              <a:rPr lang="en-US" sz="2000" dirty="0">
                <a:ea typeface="ヒラギノ角ゴ Pro W3"/>
                <a:cs typeface="ヒラギノ角ゴ Pro W3"/>
              </a:rPr>
              <a:t>for reconstructing output with </a:t>
            </a:r>
            <a:br>
              <a:rPr lang="en-US" sz="2000" dirty="0">
                <a:ea typeface="ヒラギノ角ゴ Pro W3"/>
                <a:cs typeface="ヒラギノ角ゴ Pro W3"/>
              </a:rPr>
            </a:br>
            <a:r>
              <a:rPr lang="en-US" sz="2000" dirty="0">
                <a:ea typeface="ヒラギノ角ゴ Pro W3"/>
                <a:cs typeface="ヒラギノ角ゴ Pro W3"/>
              </a:rPr>
              <a:t>discontinuity.</a:t>
            </a:r>
            <a:br>
              <a:rPr lang="en-US" sz="2000" dirty="0">
                <a:ea typeface="ヒラギノ角ゴ Pro W3"/>
                <a:cs typeface="ヒラギノ角ゴ Pro W3"/>
              </a:rPr>
            </a:br>
            <a:r>
              <a:rPr lang="en-US" sz="2000" dirty="0">
                <a:ea typeface="ヒラギノ角ゴ Pro W3"/>
                <a:cs typeface="ヒラギノ角ゴ Pro W3"/>
              </a:rPr>
              <a:t>Need alternative</a:t>
            </a:r>
            <a:br>
              <a:rPr lang="en-US" sz="2000" dirty="0">
                <a:ea typeface="ヒラギノ角ゴ Pro W3"/>
                <a:cs typeface="ヒラギノ角ゴ Pro W3"/>
              </a:rPr>
            </a:br>
            <a:r>
              <a:rPr lang="en-US" sz="2000" dirty="0">
                <a:ea typeface="ヒラギノ角ゴ Pro W3"/>
                <a:cs typeface="ヒラギノ角ゴ Pro W3"/>
              </a:rPr>
              <a:t>dimension reduction method.</a:t>
            </a: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646331"/>
          </a:xfrm>
          <a:prstGeom prst="rect">
            <a:avLst/>
          </a:prstGeom>
        </p:spPr>
        <p:txBody>
          <a:bodyPr wrap="square">
            <a:spAutoFit/>
          </a:bodyPr>
          <a:lstStyle/>
          <a:p>
            <a:pPr marL="85725" lvl="1" algn="r"/>
            <a:r>
              <a:rPr lang="en-US" sz="1800" dirty="0"/>
              <a:t>Better</a:t>
            </a:r>
            <a:br>
              <a:rPr lang="en-US" sz="1800" dirty="0"/>
            </a:br>
            <a:r>
              <a:rPr lang="en-US" sz="1800" dirty="0"/>
              <a:t>prediction</a:t>
            </a:r>
          </a:p>
        </p:txBody>
      </p:sp>
      <p:sp>
        <p:nvSpPr>
          <p:cNvPr id="13" name="Rectangle 12"/>
          <p:cNvSpPr/>
          <p:nvPr/>
        </p:nvSpPr>
        <p:spPr>
          <a:xfrm>
            <a:off x="7812360" y="4158347"/>
            <a:ext cx="1296144" cy="646331"/>
          </a:xfrm>
          <a:prstGeom prst="rect">
            <a:avLst/>
          </a:prstGeom>
        </p:spPr>
        <p:txBody>
          <a:bodyPr wrap="square">
            <a:spAutoFit/>
          </a:bodyPr>
          <a:lstStyle/>
          <a:p>
            <a:pPr marL="85725" lvl="1" algn="r"/>
            <a:r>
              <a:rPr lang="en-US" sz="1800" dirty="0"/>
              <a:t>Worse</a:t>
            </a:r>
            <a:br>
              <a:rPr lang="en-US" sz="1800" dirty="0"/>
            </a:br>
            <a:r>
              <a:rPr lang="en-US" sz="1800" dirty="0"/>
              <a:t>prediction</a:t>
            </a:r>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a:ea typeface="ヒラギノ角ゴ Pro W3"/>
                <a:cs typeface="ヒラギノ角ゴ Pro W3"/>
              </a:rPr>
              <a:t>Non-sensitive parameters</a:t>
            </a:r>
            <a:br>
              <a:rPr lang="en-US" sz="1800" dirty="0">
                <a:ea typeface="ヒラギノ角ゴ Pro W3"/>
                <a:cs typeface="ヒラギノ角ゴ Pro W3"/>
              </a:rPr>
            </a:br>
            <a:r>
              <a:rPr lang="en-US" sz="1800" dirty="0">
                <a:ea typeface="ヒラギノ角ゴ Pro W3"/>
                <a:cs typeface="ヒラギノ角ゴ Pro W3"/>
              </a:rPr>
              <a:t>are non-identifiable</a:t>
            </a:r>
          </a:p>
          <a:p>
            <a:pPr marL="179388" indent="-179388">
              <a:spcBef>
                <a:spcPts val="600"/>
              </a:spcBef>
            </a:pPr>
            <a:r>
              <a:rPr lang="en-US" sz="1800" dirty="0">
                <a:ea typeface="ヒラギノ角ゴ Pro W3"/>
                <a:cs typeface="ヒラギノ角ゴ Pro W3"/>
              </a:rPr>
              <a:t>Highly sensitivity parameters</a:t>
            </a:r>
            <a:br>
              <a:rPr lang="en-US" sz="1800" dirty="0">
                <a:ea typeface="ヒラギノ角ゴ Pro W3"/>
                <a:cs typeface="ヒラギノ角ゴ Pro W3"/>
              </a:rPr>
            </a:br>
            <a:r>
              <a:rPr lang="en-US" sz="1800" dirty="0">
                <a:ea typeface="ヒラギノ角ゴ Pro W3"/>
                <a:cs typeface="ヒラギノ角ゴ Pro W3"/>
              </a:rPr>
              <a:t>are identifiable</a:t>
            </a:r>
          </a:p>
          <a:p>
            <a:pPr marL="179388" indent="-179388">
              <a:spcBef>
                <a:spcPts val="600"/>
              </a:spcBef>
            </a:pPr>
            <a:r>
              <a:rPr lang="en-US" sz="1800" dirty="0"/>
              <a:t>Unclear for parameters with intermediate sensitivity</a:t>
            </a:r>
            <a:endParaRPr lang="en-US" sz="1800" dirty="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Need to establish a connection</a:t>
            </a:r>
            <a:br>
              <a:rPr lang="en-US" sz="2000" dirty="0">
                <a:ea typeface="ヒラギノ角ゴ Pro W3"/>
                <a:cs typeface="ヒラギノ角ゴ Pro W3"/>
              </a:rPr>
            </a:br>
            <a:r>
              <a:rPr lang="en-US" sz="2000" dirty="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Future Works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 (Copula?)</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dirty="0"/>
              <a:t>Prof. A. Pautz</a:t>
            </a:r>
          </a:p>
          <a:p>
            <a:r>
              <a:rPr lang="de-CH" dirty="0"/>
              <a:t>Mr. O. Zerkak</a:t>
            </a:r>
          </a:p>
          <a:p>
            <a:r>
              <a:rPr lang="de-CH" dirty="0"/>
              <a:t>Dr. G. Perret</a:t>
            </a:r>
          </a:p>
          <a:p>
            <a:r>
              <a:rPr lang="de-CH" dirty="0"/>
              <a:t>Mr. </a:t>
            </a:r>
            <a:r>
              <a:rPr lang="de-CH" dirty="0" err="1"/>
              <a:t>Ph</a:t>
            </a:r>
            <a:r>
              <a:rPr lang="de-CH" dirty="0"/>
              <a:t>. Jacquemoud</a:t>
            </a:r>
          </a:p>
          <a:p>
            <a:r>
              <a:rPr lang="de-CH" dirty="0"/>
              <a:t>Dr. M. Hursin</a:t>
            </a:r>
          </a:p>
          <a:p>
            <a:r>
              <a:rPr lang="de-CH" dirty="0"/>
              <a:t>Dr. D. Rochman</a:t>
            </a:r>
          </a:p>
          <a:p>
            <a:r>
              <a:rPr lang="de-CH" dirty="0"/>
              <a:t>Mr. H. Ferroukhi</a:t>
            </a:r>
          </a:p>
          <a:p>
            <a:r>
              <a:rPr lang="de-CH" dirty="0"/>
              <a:t>Other </a:t>
            </a:r>
            <a:r>
              <a:rPr lang="de-CH" dirty="0" err="1"/>
              <a:t>members</a:t>
            </a:r>
            <a:r>
              <a:rPr lang="de-CH" dirty="0"/>
              <a:t> </a:t>
            </a:r>
            <a:r>
              <a:rPr lang="de-CH" dirty="0" err="1"/>
              <a:t>of</a:t>
            </a:r>
            <a:r>
              <a:rPr lang="de-CH" dirty="0"/>
              <a:t> STARS</a:t>
            </a:r>
          </a:p>
          <a:p>
            <a:endParaRPr lang="de-CH" dirty="0"/>
          </a:p>
          <a:p>
            <a:pPr marL="0" indent="0">
              <a:buNone/>
            </a:pPr>
            <a:r>
              <a:rPr lang="de-CH" dirty="0"/>
              <a:t>The </a:t>
            </a:r>
            <a:r>
              <a:rPr lang="de-CH" dirty="0" err="1"/>
              <a:t>jury</a:t>
            </a:r>
            <a:r>
              <a:rPr lang="de-CH" dirty="0"/>
              <a:t> </a:t>
            </a:r>
            <a:r>
              <a:rPr lang="de-CH" dirty="0" err="1"/>
              <a:t>members</a:t>
            </a:r>
            <a:r>
              <a:rPr lang="de-CH" dirty="0"/>
              <a:t>:</a:t>
            </a:r>
          </a:p>
          <a:p>
            <a:r>
              <a:rPr lang="de-CH" dirty="0"/>
              <a:t>Dr. J. </a:t>
            </a:r>
            <a:r>
              <a:rPr lang="de-CH" dirty="0" err="1"/>
              <a:t>Baccou</a:t>
            </a:r>
            <a:endParaRPr lang="de-CH" dirty="0"/>
          </a:p>
          <a:p>
            <a:r>
              <a:rPr lang="de-CH" dirty="0"/>
              <a:t>Prof. R. </a:t>
            </a:r>
            <a:r>
              <a:rPr lang="de-CH" dirty="0" err="1"/>
              <a:t>Houdr</a:t>
            </a:r>
            <a:r>
              <a:rPr lang="de-CH" dirty="0" err="1">
                <a:cs typeface="Times New Roman"/>
              </a:rPr>
              <a:t>é</a:t>
            </a:r>
            <a:endParaRPr lang="de-CH" dirty="0"/>
          </a:p>
          <a:p>
            <a:r>
              <a:rPr lang="de-CH" dirty="0"/>
              <a:t>Prof. B. Sudret</a:t>
            </a:r>
          </a:p>
          <a:p>
            <a:r>
              <a:rPr lang="de-CH" dirty="0"/>
              <a:t>Dr. W. Zwermann</a:t>
            </a:r>
          </a:p>
          <a:p>
            <a:endParaRPr lang="de-CH" dirty="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mn-lt"/>
              </a:rPr>
              <a:t>Additional acknowledgments:</a:t>
            </a:r>
          </a:p>
          <a:p>
            <a:pPr marL="88900" indent="-88900">
              <a:buFont typeface="Arial" panose="020B0604020202020204" pitchFamily="34" charset="0"/>
              <a:buChar char="•"/>
            </a:pPr>
            <a:r>
              <a:rPr lang="de-CH" dirty="0">
                <a:latin typeface="+mn-lt"/>
              </a:rPr>
              <a:t>Swiss Federal Nuclear Safety Inspectorate (ENSI)</a:t>
            </a:r>
          </a:p>
          <a:p>
            <a:pPr marL="88900" indent="-88900">
              <a:buFont typeface="Arial" panose="020B0604020202020204" pitchFamily="34" charset="0"/>
              <a:buChar char="•"/>
            </a:pPr>
            <a:r>
              <a:rPr lang="de-CH" dirty="0">
                <a:latin typeface="+mn-lt"/>
              </a:rPr>
              <a:t>Swiss Federal Office of Energy (BFE)</a:t>
            </a:r>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facilities (SETFs)?</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826517" y="1558479"/>
            <a:ext cx="8137971"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Given experimental data from a Separate Effect Test Facility (SETF),</a:t>
            </a:r>
            <a:br>
              <a:rPr lang="en-US" sz="1800" dirty="0">
                <a:ea typeface="ヒラギノ角ゴ Pro W3"/>
                <a:cs typeface="ヒラギノ角ゴ Pro W3"/>
              </a:rPr>
            </a:br>
            <a:r>
              <a:rPr lang="en-US" sz="1800" dirty="0">
                <a:ea typeface="ヒラギノ角ゴ Pro W3"/>
                <a:cs typeface="ヒラギノ角ゴ Pro W3"/>
              </a:rPr>
              <a:t>develop a methodology to:</a:t>
            </a:r>
          </a:p>
          <a:p>
            <a:pPr marL="0" indent="0" algn="ctr">
              <a:spcBef>
                <a:spcPts val="1200"/>
              </a:spcBef>
              <a:buNone/>
            </a:pPr>
            <a:r>
              <a:rPr lang="en-US" sz="1800" b="1" dirty="0">
                <a:ea typeface="ヒラギノ角ゴ Pro W3"/>
                <a:cs typeface="ヒラギノ角ゴ Pro W3"/>
              </a:rPr>
              <a:t>quantify the uncertainty of physical model parameters in a TH System Code</a:t>
            </a:r>
          </a:p>
          <a:p>
            <a:pPr marL="0" indent="0">
              <a:spcBef>
                <a:spcPts val="600"/>
              </a:spcBef>
              <a:buNone/>
            </a:pPr>
            <a:r>
              <a:rPr lang="en-US" sz="1800" dirty="0">
                <a:ea typeface="ヒラギノ角ゴ Pro W3"/>
                <a:cs typeface="ヒラギノ角ゴ Pro W3"/>
              </a:rPr>
              <a:t>to be sampled from and propagated within statistical uncertainty analysis framework.</a:t>
            </a:r>
          </a:p>
        </p:txBody>
      </p:sp>
      <mc:AlternateContent xmlns:mc="http://schemas.openxmlformats.org/markup-compatibility/2006">
        <mc:Choice xmlns:a14="http://schemas.microsoft.com/office/drawing/2010/main"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a:ea typeface="ヒラギノ角ゴ Pro W3"/>
                    <a:cs typeface="ヒラギノ角ゴ Pro W3"/>
                  </a:rPr>
                  <a:t>How to approximate the input/output of the forward model?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panose="02040503050406030204" pitchFamily="18" charset="0"/>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a:solidFill>
                      <a:srgbClr val="505050"/>
                    </a:solidFill>
                    <a:ea typeface="ヒラギノ角ゴ Pro W3"/>
                    <a:cs typeface="ヒラギノ角ゴ Pro W3"/>
                  </a:rPr>
                  <a:t>Mbytes/run).</a:t>
                </a:r>
                <a:endParaRPr lang="en-US" sz="1800" dirty="0">
                  <a:ea typeface="ヒラギノ角ゴ Pro W3"/>
                  <a:cs typeface="ヒラギノ角ゴ Pro W3"/>
                </a:endParaRPr>
              </a:p>
              <a:p>
                <a:pPr marL="266700" indent="-266700">
                  <a:lnSpc>
                    <a:spcPct val="120000"/>
                  </a:lnSpc>
                  <a:spcBef>
                    <a:spcPts val="1200"/>
                  </a:spcBef>
                  <a:buFont typeface="+mj-lt"/>
                  <a:buAutoNum type="arabicPeriod"/>
                </a:pPr>
                <a:r>
                  <a:rPr lang="en-US" sz="1800" i="1" dirty="0">
                    <a:ea typeface="ヒラギノ角ゴ Pro W3"/>
                    <a:cs typeface="ヒラギノ角ゴ Pro W3"/>
                  </a:rPr>
                  <a:t>How to make the quantification?</a:t>
                </a:r>
                <a:br>
                  <a:rPr lang="en-US" sz="1800" dirty="0">
                    <a:ea typeface="ヒラギノ角ゴ Pro W3"/>
                    <a:cs typeface="ヒラギノ角ゴ Pro W3"/>
                  </a:rPr>
                </a:br>
                <a:r>
                  <a:rPr lang="en-US" sz="1800" dirty="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a:ea typeface="ヒラギノ角ゴ Pro W3"/>
                    <a:cs typeface="ヒラギノ角ゴ Pro W3"/>
                  </a:rPr>
                  <a:t>Is the quantified uncertainty useful?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Is it applicable to make prediction?</a:t>
                </a:r>
                <a:br>
                  <a:rPr lang="en-US" sz="1800" dirty="0">
                    <a:solidFill>
                      <a:srgbClr val="505050"/>
                    </a:solidFill>
                    <a:ea typeface="ヒラギノ角ゴ Pro W3"/>
                    <a:cs typeface="ヒラギノ角ゴ Pro W3"/>
                  </a:rPr>
                </a:br>
                <a:endParaRPr lang="en-US" sz="1800" dirty="0">
                  <a:solidFill>
                    <a:srgbClr val="505050"/>
                  </a:solidFill>
                  <a:ea typeface="ヒラギノ角ゴ Pro W3"/>
                  <a:cs typeface="ヒラギノ角ゴ Pro W3"/>
                </a:endParaRPr>
              </a:p>
            </p:txBody>
          </p:sp>
        </mc:Choice>
        <mc:Fallback>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a:blip r:embed="rId2"/>
                <a:stretch>
                  <a:fillRect l="-627" b="-2756"/>
                </a:stretch>
              </a:blipFill>
              <a:effectLst>
                <a:softEdge rad="31750"/>
              </a:effectLst>
            </p:spPr>
            <p:txBody>
              <a:bodyPr/>
              <a:lstStyle/>
              <a:p>
                <a:r>
                  <a:rPr lang="en-VI">
                    <a:noFill/>
                  </a:rPr>
                  <a:t> </a:t>
                </a:r>
              </a:p>
            </p:txBody>
          </p:sp>
        </mc:Fallback>
      </mc:AlternateContent>
      <p:sp>
        <p:nvSpPr>
          <p:cNvPr id="10" name="Rectangle 9"/>
          <p:cNvSpPr/>
          <p:nvPr/>
        </p:nvSpPr>
        <p:spPr>
          <a:xfrm>
            <a:off x="826516" y="2996952"/>
            <a:ext cx="7417892" cy="369332"/>
          </a:xfrm>
          <a:prstGeom prst="rect">
            <a:avLst/>
          </a:prstGeom>
        </p:spPr>
        <p:txBody>
          <a:bodyPr wrap="square">
            <a:spAutoFit/>
          </a:bodyPr>
          <a:lstStyle/>
          <a:p>
            <a:pPr marL="0" indent="0">
              <a:spcBef>
                <a:spcPts val="600"/>
              </a:spcBef>
              <a:buNone/>
            </a:pPr>
            <a:r>
              <a:rPr lang="en-US" sz="1800" dirty="0">
                <a:latin typeface="+mn-lt"/>
                <a:ea typeface="ヒラギノ角ゴ Pro W3"/>
                <a:cs typeface="ヒラギノ角ゴ Pro W3"/>
              </a:rPr>
              <a:t>In an illustrative example this entails </a:t>
            </a:r>
            <a:r>
              <a:rPr lang="en-US" sz="1800" b="1" dirty="0">
                <a:latin typeface="+mn-lt"/>
                <a:ea typeface="ヒラギノ角ゴ Pro W3"/>
                <a:cs typeface="ヒラギノ角ゴ Pro W3"/>
              </a:rPr>
              <a:t>four main questions</a:t>
            </a:r>
            <a:r>
              <a:rPr lang="en-US" sz="1800" dirty="0">
                <a:latin typeface="+mn-lt"/>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Statistical Framework</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a:ea typeface="ヒラギノ角ゴ Pro W3"/>
                    <a:cs typeface="ヒラギノ角ゴ Pro W3"/>
                  </a:rPr>
                  <a:t>How to approximate the input/output of the forward model?</a:t>
                </a:r>
                <a:br>
                  <a:rPr lang="en-US" sz="1800" dirty="0">
                    <a:ea typeface="ヒラギノ角ゴ Pro W3"/>
                    <a:cs typeface="ヒラギノ角ゴ Pro W3"/>
                  </a:rPr>
                </a:br>
                <a:r>
                  <a:rPr lang="en-US" sz="1800" dirty="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a:solidFill>
                      <a:schemeClr val="bg1"/>
                    </a:solidFill>
                    <a:ea typeface="ヒラギノ角ゴ Pro W3"/>
                    <a:cs typeface="ヒラギノ角ゴ Pro W3"/>
                  </a:rPr>
                  <a:t>MBytes</a:t>
                </a:r>
                <a:r>
                  <a:rPr lang="en-US" sz="1800" dirty="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How to make the inference (quantification)?</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Is the quantified uncertainty useful?</a:t>
                </a:r>
                <a:br>
                  <a:rPr lang="en-US" sz="1700" i="1" dirty="0">
                    <a:ea typeface="ヒラギノ角ゴ Pro W3"/>
                    <a:cs typeface="ヒラギノ角ゴ Pro W3"/>
                  </a:rPr>
                </a:br>
                <a:r>
                  <a:rPr lang="en-US" sz="1700" dirty="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Ultimate results conform </a:t>
            </a:r>
            <a:br>
              <a:rPr lang="en-US" sz="1800" kern="1000" spc="30" dirty="0">
                <a:latin typeface="+mn-lt"/>
                <a:cs typeface="Franklin Gothic Book"/>
              </a:rPr>
            </a:br>
            <a:r>
              <a:rPr lang="en-US" sz="1800" kern="1000" spc="30" dirty="0">
                <a:latin typeface="+mn-lt"/>
                <a:cs typeface="Franklin Gothic Book"/>
              </a:rPr>
              <a:t>with 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1426</TotalTime>
  <Words>3941</Words>
  <Application>Microsoft Office PowerPoint</Application>
  <PresentationFormat>On-screen Show (4:3)</PresentationFormat>
  <Paragraphs>728</Paragraphs>
  <Slides>44</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(1/4): Global Sensitivity Analysis for Screening</vt:lpstr>
      <vt:lpstr>Global Sensitivity Analysis for Screening: The Morris Screening and Sobol’ Total-Effect</vt:lpstr>
      <vt:lpstr>Global Sensitivity Analysis for Screening: Comparison of Methods</vt:lpstr>
      <vt:lpstr>Uncertainty Propagation using Influential vs. Non-Influential Parameters</vt:lpstr>
      <vt:lpstr>Statistical Framework (2/4): Gaussian Process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Two Aspects of Bayesian Calibration: Formulation and Computation</vt:lpstr>
      <vt:lpstr>Formulation of Bayesian Calibration: True, Experimental, and Predicted Values</vt:lpstr>
      <vt:lpstr>Posterior Formulation: Normal Likelihood</vt:lpstr>
      <vt:lpstr>Computation of Bayesian Calibration</vt:lpstr>
      <vt:lpstr>Constraining the Prior Uncertainty Range of  the Model Parameters</vt:lpstr>
      <vt:lpstr>Results: Considering pressure drop data to constrain the prior parameters range</vt:lpstr>
      <vt:lpstr>Results: Considering multiple types of data helps constrain the parameters uncertainty</vt:lpstr>
      <vt:lpstr>Results: Posterior Samples are Correlated (i.e., a set of “collectively-fitted” values)</vt:lpstr>
      <vt:lpstr>Statistical Framework (4/4): Posterior Uncertainty Propagation</vt:lpstr>
      <vt:lpstr>Comparing Different Calibration Results: Informativeness vs. Calibration Score</vt:lpstr>
      <vt:lpstr>Comparing Different Calibration Results: Informativeness vs. Calibration Score</vt:lpstr>
      <vt:lpstr>Posterior prediction uncertainties are narrower</vt:lpstr>
      <vt:lpstr>Posterior prediction uncertainties are narrower, insignificant effects of experimental conditions</vt:lpstr>
      <vt:lpstr>Removing highly correlated parameter and keeping it at its prior range give a compromise</vt:lpstr>
      <vt:lpstr>Removing highly correlated parameter and keeping it at its prior range give a compromise</vt:lpstr>
      <vt:lpstr>Conclusion</vt:lpstr>
      <vt:lpstr>Contributions</vt:lpstr>
      <vt:lpstr>Contributions</vt:lpstr>
      <vt:lpstr>Contributions: Demonstration of the Methodology on the FEBA TRACE Model</vt:lpstr>
      <vt:lpstr>Future Work</vt:lpstr>
      <vt:lpstr>Future Works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866</cp:revision>
  <cp:lastPrinted>2015-07-23T13:50:07Z</cp:lastPrinted>
  <dcterms:created xsi:type="dcterms:W3CDTF">2016-07-01T16:12:42Z</dcterms:created>
  <dcterms:modified xsi:type="dcterms:W3CDTF">2018-01-17T15:04:29Z</dcterms:modified>
</cp:coreProperties>
</file>